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439" r:id="rId40"/>
    <p:sldId id="438" r:id="rId41"/>
    <p:sldId id="440" r:id="rId42"/>
    <p:sldId id="313" r:id="rId43"/>
    <p:sldId id="293" r:id="rId44"/>
    <p:sldId id="296" r:id="rId45"/>
    <p:sldId id="294" r:id="rId46"/>
    <p:sldId id="295" r:id="rId47"/>
    <p:sldId id="297" r:id="rId48"/>
    <p:sldId id="298" r:id="rId49"/>
    <p:sldId id="299" r:id="rId50"/>
    <p:sldId id="437" r:id="rId51"/>
    <p:sldId id="300" r:id="rId52"/>
    <p:sldId id="301" r:id="rId53"/>
    <p:sldId id="303" r:id="rId54"/>
    <p:sldId id="304" r:id="rId55"/>
    <p:sldId id="305" r:id="rId56"/>
    <p:sldId id="306" r:id="rId57"/>
    <p:sldId id="302" r:id="rId58"/>
    <p:sldId id="307" r:id="rId59"/>
    <p:sldId id="308" r:id="rId60"/>
    <p:sldId id="309" r:id="rId61"/>
    <p:sldId id="379" r:id="rId62"/>
    <p:sldId id="380" r:id="rId63"/>
    <p:sldId id="381" r:id="rId64"/>
    <p:sldId id="424" r:id="rId65"/>
    <p:sldId id="429" r:id="rId66"/>
    <p:sldId id="312" r:id="rId67"/>
    <p:sldId id="288" r:id="rId68"/>
    <p:sldId id="436" r:id="rId69"/>
    <p:sldId id="289" r:id="rId70"/>
    <p:sldId id="290" r:id="rId71"/>
    <p:sldId id="292" r:id="rId72"/>
    <p:sldId id="291" r:id="rId73"/>
    <p:sldId id="382" r:id="rId74"/>
    <p:sldId id="383" r:id="rId75"/>
    <p:sldId id="311" r:id="rId76"/>
    <p:sldId id="370" r:id="rId77"/>
    <p:sldId id="427" r:id="rId78"/>
    <p:sldId id="286" r:id="rId79"/>
    <p:sldId id="342" r:id="rId80"/>
    <p:sldId id="285" r:id="rId81"/>
    <p:sldId id="347" r:id="rId82"/>
    <p:sldId id="345" r:id="rId83"/>
    <p:sldId id="346" r:id="rId84"/>
    <p:sldId id="348" r:id="rId85"/>
    <p:sldId id="349" r:id="rId86"/>
    <p:sldId id="350" r:id="rId87"/>
    <p:sldId id="352" r:id="rId88"/>
    <p:sldId id="353" r:id="rId89"/>
    <p:sldId id="343" r:id="rId90"/>
    <p:sldId id="428" r:id="rId91"/>
    <p:sldId id="425" r:id="rId92"/>
    <p:sldId id="426" r:id="rId93"/>
    <p:sldId id="310" r:id="rId94"/>
    <p:sldId id="371" r:id="rId95"/>
    <p:sldId id="315" r:id="rId96"/>
    <p:sldId id="314" r:id="rId97"/>
    <p:sldId id="317" r:id="rId98"/>
    <p:sldId id="316" r:id="rId99"/>
    <p:sldId id="387" r:id="rId100"/>
    <p:sldId id="384" r:id="rId101"/>
    <p:sldId id="389" r:id="rId102"/>
    <p:sldId id="385" r:id="rId103"/>
    <p:sldId id="386" r:id="rId104"/>
    <p:sldId id="388" r:id="rId105"/>
    <p:sldId id="363" r:id="rId106"/>
    <p:sldId id="390" r:id="rId107"/>
    <p:sldId id="391" r:id="rId108"/>
    <p:sldId id="392" r:id="rId109"/>
    <p:sldId id="393" r:id="rId110"/>
    <p:sldId id="394" r:id="rId111"/>
    <p:sldId id="430" r:id="rId112"/>
    <p:sldId id="431" r:id="rId113"/>
    <p:sldId id="432" r:id="rId114"/>
    <p:sldId id="433" r:id="rId115"/>
    <p:sldId id="331" r:id="rId116"/>
    <p:sldId id="321" r:id="rId117"/>
    <p:sldId id="322" r:id="rId118"/>
    <p:sldId id="323" r:id="rId119"/>
    <p:sldId id="324" r:id="rId120"/>
    <p:sldId id="372" r:id="rId121"/>
    <p:sldId id="396" r:id="rId122"/>
    <p:sldId id="395" r:id="rId123"/>
    <p:sldId id="328" r:id="rId124"/>
    <p:sldId id="329" r:id="rId125"/>
    <p:sldId id="325" r:id="rId126"/>
    <p:sldId id="326" r:id="rId127"/>
    <p:sldId id="327" r:id="rId128"/>
    <p:sldId id="284" r:id="rId129"/>
    <p:sldId id="373" r:id="rId130"/>
    <p:sldId id="258" r:id="rId131"/>
    <p:sldId id="264" r:id="rId132"/>
    <p:sldId id="360" r:id="rId133"/>
    <p:sldId id="282" r:id="rId134"/>
    <p:sldId id="441" r:id="rId135"/>
    <p:sldId id="442" r:id="rId136"/>
    <p:sldId id="361" r:id="rId137"/>
    <p:sldId id="398" r:id="rId138"/>
    <p:sldId id="362" r:id="rId139"/>
    <p:sldId id="399" r:id="rId140"/>
    <p:sldId id="273" r:id="rId141"/>
    <p:sldId id="410" r:id="rId142"/>
    <p:sldId id="411" r:id="rId143"/>
    <p:sldId id="274" r:id="rId144"/>
    <p:sldId id="275" r:id="rId145"/>
    <p:sldId id="276" r:id="rId146"/>
    <p:sldId id="409" r:id="rId147"/>
    <p:sldId id="412" r:id="rId148"/>
    <p:sldId id="277" r:id="rId149"/>
    <p:sldId id="400" r:id="rId150"/>
    <p:sldId id="265" r:id="rId151"/>
    <p:sldId id="266" r:id="rId152"/>
    <p:sldId id="267" r:id="rId153"/>
    <p:sldId id="268" r:id="rId154"/>
    <p:sldId id="269" r:id="rId155"/>
    <p:sldId id="270" r:id="rId156"/>
    <p:sldId id="271" r:id="rId157"/>
    <p:sldId id="272" r:id="rId158"/>
    <p:sldId id="397" r:id="rId159"/>
    <p:sldId id="359" r:id="rId160"/>
    <p:sldId id="278" r:id="rId161"/>
    <p:sldId id="405" r:id="rId162"/>
    <p:sldId id="319" r:id="rId163"/>
    <p:sldId id="318" r:id="rId164"/>
    <p:sldId id="279" r:id="rId165"/>
    <p:sldId id="280" r:id="rId166"/>
    <p:sldId id="320" r:id="rId167"/>
    <p:sldId id="330" r:id="rId168"/>
    <p:sldId id="401" r:id="rId169"/>
    <p:sldId id="402" r:id="rId170"/>
    <p:sldId id="403" r:id="rId171"/>
    <p:sldId id="404" r:id="rId172"/>
    <p:sldId id="413" r:id="rId173"/>
    <p:sldId id="414" r:id="rId174"/>
    <p:sldId id="407" r:id="rId175"/>
    <p:sldId id="408" r:id="rId176"/>
    <p:sldId id="415" r:id="rId177"/>
    <p:sldId id="416" r:id="rId178"/>
    <p:sldId id="406" r:id="rId179"/>
    <p:sldId id="358" r:id="rId180"/>
    <p:sldId id="374" r:id="rId181"/>
    <p:sldId id="357" r:id="rId182"/>
    <p:sldId id="356"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439"/>
            <p14:sldId id="438"/>
            <p14:sldId id="440"/>
            <p14:sldId id="313"/>
            <p14:sldId id="293"/>
            <p14:sldId id="296"/>
            <p14:sldId id="294"/>
            <p14:sldId id="295"/>
            <p14:sldId id="297"/>
            <p14:sldId id="298"/>
            <p14:sldId id="299"/>
            <p14:sldId id="437"/>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441"/>
            <p14:sldId id="44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60" d="100"/>
          <a:sy n="60" d="100"/>
        </p:scale>
        <p:origin x="76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6/26/2025</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6/26/2025</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emf"/></Relationships>
</file>

<file path=ppt/slides/_rels/slide10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10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6.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11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1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11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12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6.xml"/><Relationship Id="rId5" Type="http://schemas.openxmlformats.org/officeDocument/2006/relationships/image" Target="../media/image131.emf"/><Relationship Id="rId4" Type="http://schemas.openxmlformats.org/officeDocument/2006/relationships/image" Target="../media/image130.emf"/></Relationships>
</file>

<file path=ppt/slides/_rels/slide155.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6.xml"/><Relationship Id="rId5" Type="http://schemas.openxmlformats.org/officeDocument/2006/relationships/image" Target="../media/image135.emf"/><Relationship Id="rId4" Type="http://schemas.openxmlformats.org/officeDocument/2006/relationships/image" Target="../media/image134.emf"/></Relationships>
</file>

<file path=ppt/slides/_rels/slide156.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6.xml"/><Relationship Id="rId5" Type="http://schemas.openxmlformats.org/officeDocument/2006/relationships/image" Target="../media/image151.emf"/><Relationship Id="rId4" Type="http://schemas.openxmlformats.org/officeDocument/2006/relationships/image" Target="../media/image150.emf"/></Relationships>
</file>

<file path=ppt/slides/_rels/slide169.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6.xml"/><Relationship Id="rId5" Type="http://schemas.openxmlformats.org/officeDocument/2006/relationships/image" Target="../media/image155.emf"/><Relationship Id="rId4" Type="http://schemas.openxmlformats.org/officeDocument/2006/relationships/image" Target="../media/image15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6.xml"/><Relationship Id="rId5" Type="http://schemas.openxmlformats.org/officeDocument/2006/relationships/image" Target="../media/image159.emf"/><Relationship Id="rId4" Type="http://schemas.openxmlformats.org/officeDocument/2006/relationships/image" Target="../media/image158.emf"/></Relationships>
</file>

<file path=ppt/slides/_rels/slide171.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slideLayout" Target="../slideLayouts/slideLayout6.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 Id="rId9" Type="http://schemas.openxmlformats.org/officeDocument/2006/relationships/image" Target="../media/image167.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grpSp>
        <p:nvGrpSpPr>
          <p:cNvPr id="8" name="Group 7">
            <a:extLst>
              <a:ext uri="{FF2B5EF4-FFF2-40B4-BE49-F238E27FC236}">
                <a16:creationId xmlns:a16="http://schemas.microsoft.com/office/drawing/2014/main" id="{91C4BB4A-05E5-B76D-23C1-F2C44BFF0F3E}"/>
              </a:ext>
            </a:extLst>
          </p:cNvPr>
          <p:cNvGrpSpPr/>
          <p:nvPr/>
        </p:nvGrpSpPr>
        <p:grpSpPr>
          <a:xfrm>
            <a:off x="170448" y="3257549"/>
            <a:ext cx="11678652" cy="2286000"/>
            <a:chOff x="170448" y="3257549"/>
            <a:chExt cx="11678652" cy="2286000"/>
          </a:xfrm>
        </p:grpSpPr>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grpSp>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grpSp>
        <p:nvGrpSpPr>
          <p:cNvPr id="3" name="Group 2">
            <a:extLst>
              <a:ext uri="{FF2B5EF4-FFF2-40B4-BE49-F238E27FC236}">
                <a16:creationId xmlns:a16="http://schemas.microsoft.com/office/drawing/2014/main" id="{D3F7E147-2E0A-3785-1AD6-78882F967211}"/>
              </a:ext>
            </a:extLst>
          </p:cNvPr>
          <p:cNvGrpSpPr/>
          <p:nvPr/>
        </p:nvGrpSpPr>
        <p:grpSpPr>
          <a:xfrm>
            <a:off x="0" y="3111012"/>
            <a:ext cx="11896725" cy="2286000"/>
            <a:chOff x="0" y="3111012"/>
            <a:chExt cx="11896725" cy="2286000"/>
          </a:xfrm>
        </p:grpSpPr>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grpSp>
    </p:spTree>
    <p:extLst>
      <p:ext uri="{BB962C8B-B14F-4D97-AF65-F5344CB8AC3E}">
        <p14:creationId xmlns:p14="http://schemas.microsoft.com/office/powerpoint/2010/main" val="2340278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grpSp>
        <p:nvGrpSpPr>
          <p:cNvPr id="3" name="Group 2">
            <a:extLst>
              <a:ext uri="{FF2B5EF4-FFF2-40B4-BE49-F238E27FC236}">
                <a16:creationId xmlns:a16="http://schemas.microsoft.com/office/drawing/2014/main" id="{C8EE0A35-459C-2EF7-452F-E4963E528B82}"/>
              </a:ext>
            </a:extLst>
          </p:cNvPr>
          <p:cNvGrpSpPr/>
          <p:nvPr/>
        </p:nvGrpSpPr>
        <p:grpSpPr>
          <a:xfrm>
            <a:off x="496957" y="2307709"/>
            <a:ext cx="10205733" cy="4000500"/>
            <a:chOff x="496957" y="2307709"/>
            <a:chExt cx="10205733" cy="4000500"/>
          </a:xfrm>
        </p:grpSpPr>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grpSp>
    </p:spTree>
    <p:extLst>
      <p:ext uri="{BB962C8B-B14F-4D97-AF65-F5344CB8AC3E}">
        <p14:creationId xmlns:p14="http://schemas.microsoft.com/office/powerpoint/2010/main" val="3472617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grpSp>
        <p:nvGrpSpPr>
          <p:cNvPr id="3" name="Group 2">
            <a:extLst>
              <a:ext uri="{FF2B5EF4-FFF2-40B4-BE49-F238E27FC236}">
                <a16:creationId xmlns:a16="http://schemas.microsoft.com/office/drawing/2014/main" id="{137086E6-BC9A-ACF9-2552-0B66C04A0D65}"/>
              </a:ext>
            </a:extLst>
          </p:cNvPr>
          <p:cNvGrpSpPr/>
          <p:nvPr/>
        </p:nvGrpSpPr>
        <p:grpSpPr>
          <a:xfrm>
            <a:off x="567104" y="1690688"/>
            <a:ext cx="11057792" cy="4000500"/>
            <a:chOff x="567104" y="1690688"/>
            <a:chExt cx="11057792" cy="4000500"/>
          </a:xfrm>
        </p:grpSpPr>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grpSp>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fcn_Path_convertTraversalXYtoSy.m</a:t>
            </a:r>
            <a:endParaRPr lang="en-US" sz="2400" dirty="0">
              <a:solidFill>
                <a:srgbClr val="228B22"/>
              </a:solidFill>
              <a:latin typeface="Courier New" panose="02070309020205020404" pitchFamily="49" charset="0"/>
              <a:ea typeface="+mj-ea"/>
              <a:cs typeface="+mj-cs"/>
            </a:endParaRPr>
          </a:p>
        </p:txBody>
      </p:sp>
    </p:spTree>
    <p:extLst>
      <p:ext uri="{BB962C8B-B14F-4D97-AF65-F5344CB8AC3E}">
        <p14:creationId xmlns:p14="http://schemas.microsoft.com/office/powerpoint/2010/main" val="534313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FF88-83AE-C094-9867-12337C08E334}"/>
              </a:ext>
            </a:extLst>
          </p:cNvPr>
          <p:cNvSpPr>
            <a:spLocks noGrp="1"/>
          </p:cNvSpPr>
          <p:nvPr>
            <p:ph type="title"/>
          </p:nvPr>
        </p:nvSpPr>
        <p:spPr/>
        <p:txBody>
          <a:bodyPr/>
          <a:lstStyle/>
          <a:p>
            <a:r>
              <a:rPr lang="en-US" dirty="0"/>
              <a:t>Making sure paths are same lengths before averaging</a:t>
            </a:r>
          </a:p>
        </p:txBody>
      </p:sp>
    </p:spTree>
    <p:extLst>
      <p:ext uri="{BB962C8B-B14F-4D97-AF65-F5344CB8AC3E}">
        <p14:creationId xmlns:p14="http://schemas.microsoft.com/office/powerpoint/2010/main" val="26591671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6935-C739-D38A-20DA-265A845E62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511847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percentage length of a vector given percentage length along another vector</a:t>
            </a:r>
          </a:p>
        </p:txBody>
      </p:sp>
    </p:spTree>
    <p:extLst>
      <p:ext uri="{BB962C8B-B14F-4D97-AF65-F5344CB8AC3E}">
        <p14:creationId xmlns:p14="http://schemas.microsoft.com/office/powerpoint/2010/main" val="116764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4522-FEFC-0E15-1C32-F64B430D1A6A}"/>
              </a:ext>
            </a:extLst>
          </p:cNvPr>
          <p:cNvSpPr>
            <a:spLocks noGrp="1"/>
          </p:cNvSpPr>
          <p:nvPr>
            <p:ph type="title"/>
          </p:nvPr>
        </p:nvSpPr>
        <p:spPr/>
        <p:txBody>
          <a:bodyPr>
            <a:noAutofit/>
          </a:bodyPr>
          <a:lstStyle/>
          <a:p>
            <a:r>
              <a:rPr lang="en-US" sz="3600" dirty="0"/>
              <a:t>Given two vectors, A, B, we often need to find the percentage length of B given percentage length of A</a:t>
            </a:r>
          </a:p>
        </p:txBody>
      </p:sp>
      <p:sp>
        <p:nvSpPr>
          <p:cNvPr id="3" name="Content Placeholder 2">
            <a:extLst>
              <a:ext uri="{FF2B5EF4-FFF2-40B4-BE49-F238E27FC236}">
                <a16:creationId xmlns:a16="http://schemas.microsoft.com/office/drawing/2014/main" id="{50073BFE-E443-2AC8-ABEB-88BF3D1A13BB}"/>
              </a:ext>
            </a:extLst>
          </p:cNvPr>
          <p:cNvSpPr>
            <a:spLocks noGrp="1"/>
          </p:cNvSpPr>
          <p:nvPr>
            <p:ph idx="1"/>
          </p:nvPr>
        </p:nvSpPr>
        <p:spPr>
          <a:xfrm>
            <a:off x="838200" y="1825625"/>
            <a:ext cx="3279259" cy="4351338"/>
          </a:xfrm>
        </p:spPr>
        <p:txBody>
          <a:bodyPr/>
          <a:lstStyle/>
          <a:p>
            <a:pPr marL="0" indent="0">
              <a:buNone/>
            </a:pPr>
            <a:r>
              <a:rPr lang="en-US" sz="2000" dirty="0"/>
              <a:t>Define the fractions in directions A and B as:</a:t>
            </a:r>
          </a:p>
          <a:p>
            <a:pPr marL="0" indent="0">
              <a:buNone/>
            </a:pPr>
            <a:r>
              <a:rPr lang="en-US" sz="2000" dirty="0"/>
              <a:t>If A and B are colinear, then the test point is on A and B:</a:t>
            </a:r>
          </a:p>
          <a:p>
            <a:pPr marL="0" indent="0">
              <a:buNone/>
            </a:pPr>
            <a:endParaRPr lang="en-US" sz="2000" dirty="0"/>
          </a:p>
          <a:p>
            <a:pPr marL="0" indent="0">
              <a:buNone/>
            </a:pPr>
            <a:endParaRPr lang="en-US" dirty="0"/>
          </a:p>
        </p:txBody>
      </p:sp>
      <p:cxnSp>
        <p:nvCxnSpPr>
          <p:cNvPr id="50" name="Straight Arrow Connector 49">
            <a:extLst>
              <a:ext uri="{FF2B5EF4-FFF2-40B4-BE49-F238E27FC236}">
                <a16:creationId xmlns:a16="http://schemas.microsoft.com/office/drawing/2014/main" id="{8024EBA8-30D5-C0E0-5C8F-ACCE70F30253}"/>
              </a:ext>
            </a:extLst>
          </p:cNvPr>
          <p:cNvCxnSpPr/>
          <p:nvPr/>
        </p:nvCxnSpPr>
        <p:spPr>
          <a:xfrm flipV="1">
            <a:off x="6096000" y="2014870"/>
            <a:ext cx="3117112" cy="12440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4DBE3AC-9A20-6F65-3C1F-3BDD33CA9A46}"/>
              </a:ext>
            </a:extLst>
          </p:cNvPr>
          <p:cNvSpPr txBox="1"/>
          <p:nvPr/>
        </p:nvSpPr>
        <p:spPr>
          <a:xfrm>
            <a:off x="5571460" y="2780398"/>
            <a:ext cx="746743" cy="369332"/>
          </a:xfrm>
          <a:prstGeom prst="rect">
            <a:avLst/>
          </a:prstGeom>
          <a:noFill/>
        </p:spPr>
        <p:txBody>
          <a:bodyPr wrap="none" rtlCol="0">
            <a:spAutoFit/>
          </a:bodyPr>
          <a:lstStyle/>
          <a:p>
            <a:r>
              <a:rPr lang="en-US" dirty="0" err="1"/>
              <a:t>Astart</a:t>
            </a:r>
            <a:endParaRPr lang="en-US" dirty="0"/>
          </a:p>
        </p:txBody>
      </p:sp>
      <p:sp>
        <p:nvSpPr>
          <p:cNvPr id="52" name="TextBox 51">
            <a:extLst>
              <a:ext uri="{FF2B5EF4-FFF2-40B4-BE49-F238E27FC236}">
                <a16:creationId xmlns:a16="http://schemas.microsoft.com/office/drawing/2014/main" id="{5A9559D3-04E4-69A4-808C-5E397E94A238}"/>
              </a:ext>
            </a:extLst>
          </p:cNvPr>
          <p:cNvSpPr txBox="1"/>
          <p:nvPr/>
        </p:nvSpPr>
        <p:spPr>
          <a:xfrm>
            <a:off x="8771860" y="2227505"/>
            <a:ext cx="962443" cy="369332"/>
          </a:xfrm>
          <a:prstGeom prst="rect">
            <a:avLst/>
          </a:prstGeom>
          <a:noFill/>
        </p:spPr>
        <p:txBody>
          <a:bodyPr wrap="none" rtlCol="0">
            <a:spAutoFit/>
          </a:bodyPr>
          <a:lstStyle/>
          <a:p>
            <a:r>
              <a:rPr lang="en-US" dirty="0"/>
              <a:t>A vector</a:t>
            </a:r>
          </a:p>
        </p:txBody>
      </p:sp>
      <p:sp>
        <p:nvSpPr>
          <p:cNvPr id="53" name="TextBox 52">
            <a:extLst>
              <a:ext uri="{FF2B5EF4-FFF2-40B4-BE49-F238E27FC236}">
                <a16:creationId xmlns:a16="http://schemas.microsoft.com/office/drawing/2014/main" id="{DEF49108-4098-7FBC-FB33-572078FD134F}"/>
              </a:ext>
            </a:extLst>
          </p:cNvPr>
          <p:cNvSpPr txBox="1"/>
          <p:nvPr/>
        </p:nvSpPr>
        <p:spPr>
          <a:xfrm>
            <a:off x="7937487" y="2889547"/>
            <a:ext cx="1102033" cy="369332"/>
          </a:xfrm>
          <a:prstGeom prst="rect">
            <a:avLst/>
          </a:prstGeom>
          <a:noFill/>
        </p:spPr>
        <p:txBody>
          <a:bodyPr wrap="none" rtlCol="0">
            <a:spAutoFit/>
          </a:bodyPr>
          <a:lstStyle/>
          <a:p>
            <a:r>
              <a:rPr lang="en-US" dirty="0"/>
              <a:t>Test point</a:t>
            </a:r>
          </a:p>
        </p:txBody>
      </p:sp>
      <p:sp>
        <p:nvSpPr>
          <p:cNvPr id="54" name="Oval 53">
            <a:extLst>
              <a:ext uri="{FF2B5EF4-FFF2-40B4-BE49-F238E27FC236}">
                <a16:creationId xmlns:a16="http://schemas.microsoft.com/office/drawing/2014/main" id="{9449427D-4A68-7214-50C0-B809ACC0E875}"/>
              </a:ext>
            </a:extLst>
          </p:cNvPr>
          <p:cNvSpPr/>
          <p:nvPr/>
        </p:nvSpPr>
        <p:spPr>
          <a:xfrm>
            <a:off x="7872524" y="3073124"/>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BF5FAD1-0061-139C-76B8-3A2993A4AEBB}"/>
              </a:ext>
            </a:extLst>
          </p:cNvPr>
          <p:cNvSpPr/>
          <p:nvPr/>
        </p:nvSpPr>
        <p:spPr>
          <a:xfrm>
            <a:off x="6096000" y="321315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14394AF-EF4F-E190-68F4-43C568174448}"/>
              </a:ext>
            </a:extLst>
          </p:cNvPr>
          <p:cNvCxnSpPr>
            <a:cxnSpLocks/>
          </p:cNvCxnSpPr>
          <p:nvPr/>
        </p:nvCxnSpPr>
        <p:spPr>
          <a:xfrm flipV="1">
            <a:off x="7561777" y="3551589"/>
            <a:ext cx="4124783" cy="74717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FAC512C-9620-45DB-9DDB-324F9BFFE2BA}"/>
              </a:ext>
            </a:extLst>
          </p:cNvPr>
          <p:cNvSpPr txBox="1"/>
          <p:nvPr/>
        </p:nvSpPr>
        <p:spPr>
          <a:xfrm>
            <a:off x="7028810" y="3792932"/>
            <a:ext cx="738728" cy="369332"/>
          </a:xfrm>
          <a:prstGeom prst="rect">
            <a:avLst/>
          </a:prstGeom>
          <a:noFill/>
        </p:spPr>
        <p:txBody>
          <a:bodyPr wrap="none" rtlCol="0">
            <a:spAutoFit/>
          </a:bodyPr>
          <a:lstStyle/>
          <a:p>
            <a:r>
              <a:rPr lang="en-US" dirty="0" err="1"/>
              <a:t>Bstart</a:t>
            </a:r>
            <a:endParaRPr lang="en-US" dirty="0"/>
          </a:p>
        </p:txBody>
      </p:sp>
      <p:sp>
        <p:nvSpPr>
          <p:cNvPr id="58" name="TextBox 57">
            <a:extLst>
              <a:ext uri="{FF2B5EF4-FFF2-40B4-BE49-F238E27FC236}">
                <a16:creationId xmlns:a16="http://schemas.microsoft.com/office/drawing/2014/main" id="{16ADEC36-9378-B151-5130-B46985156C8F}"/>
              </a:ext>
            </a:extLst>
          </p:cNvPr>
          <p:cNvSpPr txBox="1"/>
          <p:nvPr/>
        </p:nvSpPr>
        <p:spPr>
          <a:xfrm>
            <a:off x="10229210" y="3240039"/>
            <a:ext cx="954428" cy="369332"/>
          </a:xfrm>
          <a:prstGeom prst="rect">
            <a:avLst/>
          </a:prstGeom>
          <a:noFill/>
        </p:spPr>
        <p:txBody>
          <a:bodyPr wrap="none" rtlCol="0">
            <a:spAutoFit/>
          </a:bodyPr>
          <a:lstStyle/>
          <a:p>
            <a:r>
              <a:rPr lang="en-US" dirty="0"/>
              <a:t>B vector</a:t>
            </a:r>
          </a:p>
        </p:txBody>
      </p:sp>
      <p:sp>
        <p:nvSpPr>
          <p:cNvPr id="61" name="Oval 60">
            <a:extLst>
              <a:ext uri="{FF2B5EF4-FFF2-40B4-BE49-F238E27FC236}">
                <a16:creationId xmlns:a16="http://schemas.microsoft.com/office/drawing/2014/main" id="{E2E136D2-205A-0FBB-4ADD-6EFA922FA2FE}"/>
              </a:ext>
            </a:extLst>
          </p:cNvPr>
          <p:cNvSpPr/>
          <p:nvPr/>
        </p:nvSpPr>
        <p:spPr>
          <a:xfrm>
            <a:off x="7553350" y="4225693"/>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5714571-2F79-D8CB-0563-68ECB8E6EBD9}"/>
                  </a:ext>
                </a:extLst>
              </p:cNvPr>
              <p:cNvSpPr txBox="1"/>
              <p:nvPr/>
            </p:nvSpPr>
            <p:spPr>
              <a:xfrm>
                <a:off x="3429585" y="1825625"/>
                <a:ext cx="266641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75714571-2F79-D8CB-0563-68ECB8E6EBD9}"/>
                  </a:ext>
                </a:extLst>
              </p:cNvPr>
              <p:cNvSpPr txBox="1">
                <a:spLocks noRot="1" noChangeAspect="1" noMove="1" noResize="1" noEditPoints="1" noAdjustHandles="1" noChangeArrowheads="1" noChangeShapeType="1" noTextEdit="1"/>
              </p:cNvSpPr>
              <p:nvPr/>
            </p:nvSpPr>
            <p:spPr>
              <a:xfrm>
                <a:off x="3429585" y="1825625"/>
                <a:ext cx="2666415" cy="553998"/>
              </a:xfrm>
              <a:prstGeom prst="rect">
                <a:avLst/>
              </a:prstGeom>
              <a:blipFill>
                <a:blip r:embed="rId2"/>
                <a:stretch>
                  <a:fillRect l="-229" t="-1099" r="-229"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64A2BF2-56C3-79B9-EA11-9EEAB24687D7}"/>
                  </a:ext>
                </a:extLst>
              </p:cNvPr>
              <p:cNvSpPr txBox="1"/>
              <p:nvPr/>
            </p:nvSpPr>
            <p:spPr>
              <a:xfrm>
                <a:off x="173739" y="3322308"/>
                <a:ext cx="6675681" cy="249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oMath>
                  </m:oMathPara>
                </a14:m>
                <a:endParaRPr lang="en-US" i="1"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b="0" i="1" smtClean="0">
                        <a:latin typeface="Cambria Math" panose="02040503050406030204" pitchFamily="18" charset="0"/>
                      </a:rPr>
                      <m:t>𝐵</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𝐵</m:t>
                        </m:r>
                      </m:e>
                      <m:sub>
                        <m:r>
                          <a:rPr lang="en-US" b="0" i="1" smtClean="0">
                            <a:latin typeface="Cambria Math" panose="02040503050406030204" pitchFamily="18" charset="0"/>
                          </a:rPr>
                          <m:t>𝑠</m:t>
                        </m:r>
                      </m:sub>
                    </m:sSub>
                  </m:oMath>
                </a14:m>
                <a:r>
                  <a:rPr lang="en-US" dirty="0"/>
                  <a:t>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b="0" i="1" smtClean="0">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oMath>
                  </m:oMathPara>
                </a14:m>
                <a:endParaRPr lang="en-US" b="0" dirty="0"/>
              </a:p>
            </p:txBody>
          </p:sp>
        </mc:Choice>
        <mc:Fallback xmlns="">
          <p:sp>
            <p:nvSpPr>
              <p:cNvPr id="67" name="TextBox 66">
                <a:extLst>
                  <a:ext uri="{FF2B5EF4-FFF2-40B4-BE49-F238E27FC236}">
                    <a16:creationId xmlns:a16="http://schemas.microsoft.com/office/drawing/2014/main" id="{064A2BF2-56C3-79B9-EA11-9EEAB24687D7}"/>
                  </a:ext>
                </a:extLst>
              </p:cNvPr>
              <p:cNvSpPr txBox="1">
                <a:spLocks noRot="1" noChangeAspect="1" noMove="1" noResize="1" noEditPoints="1" noAdjustHandles="1" noChangeArrowheads="1" noChangeShapeType="1" noTextEdit="1"/>
              </p:cNvSpPr>
              <p:nvPr/>
            </p:nvSpPr>
            <p:spPr>
              <a:xfrm>
                <a:off x="173739" y="3322308"/>
                <a:ext cx="6675681" cy="2492990"/>
              </a:xfrm>
              <a:prstGeom prst="rect">
                <a:avLst/>
              </a:prstGeom>
              <a:blipFill>
                <a:blip r:embed="rId3"/>
                <a:stretch>
                  <a:fillRect t="-244" b="-2934"/>
                </a:stretch>
              </a:blipFill>
            </p:spPr>
            <p:txBody>
              <a:bodyPr/>
              <a:lstStyle/>
              <a:p>
                <a:r>
                  <a:rPr lang="en-US">
                    <a:noFill/>
                  </a:rPr>
                  <a:t> </a:t>
                </a:r>
              </a:p>
            </p:txBody>
          </p:sp>
        </mc:Fallback>
      </mc:AlternateContent>
    </p:spTree>
    <p:extLst>
      <p:ext uri="{BB962C8B-B14F-4D97-AF65-F5344CB8AC3E}">
        <p14:creationId xmlns:p14="http://schemas.microsoft.com/office/powerpoint/2010/main" val="60233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1E67-0BCE-AA95-12F9-CD1A7D2E5630}"/>
              </a:ext>
            </a:extLst>
          </p:cNvPr>
          <p:cNvSpPr>
            <a:spLocks noGrp="1"/>
          </p:cNvSpPr>
          <p:nvPr>
            <p:ph type="title"/>
          </p:nvPr>
        </p:nvSpPr>
        <p:spPr/>
        <p:txBody>
          <a:bodyPr/>
          <a:lstStyle/>
          <a:p>
            <a:r>
              <a:rPr lang="en-US" dirty="0"/>
              <a:t>This operation is done in: </a:t>
            </a:r>
          </a:p>
        </p:txBody>
      </p:sp>
      <p:sp>
        <p:nvSpPr>
          <p:cNvPr id="3" name="Content Placeholder 2">
            <a:extLst>
              <a:ext uri="{FF2B5EF4-FFF2-40B4-BE49-F238E27FC236}">
                <a16:creationId xmlns:a16="http://schemas.microsoft.com/office/drawing/2014/main" id="{7353CE1F-C831-509D-56BF-0BF412434FFF}"/>
              </a:ext>
            </a:extLst>
          </p:cNvPr>
          <p:cNvSpPr>
            <a:spLocks noGrp="1"/>
          </p:cNvSpPr>
          <p:nvPr>
            <p:ph idx="1"/>
          </p:nvPr>
        </p:nvSpPr>
        <p:spPr/>
        <p:txBody>
          <a:bodyPr/>
          <a:lstStyle/>
          <a:p>
            <a:pPr marL="0" indent="0">
              <a:buNone/>
            </a:pPr>
            <a:r>
              <a:rPr lang="en-US" dirty="0"/>
              <a:t>Note: this function is used for intersection testing in collinear cases.</a:t>
            </a:r>
          </a:p>
        </p:txBody>
      </p:sp>
    </p:spTree>
    <p:extLst>
      <p:ext uri="{BB962C8B-B14F-4D97-AF65-F5344CB8AC3E}">
        <p14:creationId xmlns:p14="http://schemas.microsoft.com/office/powerpoint/2010/main" val="2262724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7574D6-574B-4743-822C-6F1D4959C961}"/>
              </a:ext>
            </a:extLst>
          </p:cNvPr>
          <p:cNvSpPr txBox="1"/>
          <p:nvPr/>
        </p:nvSpPr>
        <p:spPr>
          <a:xfrm rot="19151520">
            <a:off x="4862909" y="4895850"/>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A7C3C5E2-5CC0-4C2B-A0B8-04CA8D02B356}"/>
              </a:ext>
            </a:extLst>
          </p:cNvPr>
          <p:cNvSpPr txBox="1"/>
          <p:nvPr/>
        </p:nvSpPr>
        <p:spPr>
          <a:xfrm rot="3282469">
            <a:off x="5606964" y="5143498"/>
            <a:ext cx="1000723" cy="369332"/>
          </a:xfrm>
          <a:prstGeom prst="rect">
            <a:avLst/>
          </a:prstGeom>
          <a:noFill/>
        </p:spPr>
        <p:txBody>
          <a:bodyPr wrap="none" rtlCol="0">
            <a:spAutoFit/>
          </a:bodyPr>
          <a:lstStyle/>
          <a:p>
            <a:r>
              <a:rPr lang="en-US" dirty="0"/>
              <a:t>“sensor”</a:t>
            </a:r>
          </a:p>
        </p:txBody>
      </p:sp>
    </p:spTree>
    <p:extLst>
      <p:ext uri="{BB962C8B-B14F-4D97-AF65-F5344CB8AC3E}">
        <p14:creationId xmlns:p14="http://schemas.microsoft.com/office/powerpoint/2010/main" val="220085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FBCDA0-A220-4DF2-ACC6-8A206D2024FC}"/>
              </a:ext>
            </a:extLst>
          </p:cNvPr>
          <p:cNvSpPr txBox="1"/>
          <p:nvPr/>
        </p:nvSpPr>
        <p:spPr>
          <a:xfrm rot="19151520">
            <a:off x="8640868" y="4728347"/>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7EF3B200-788E-405E-8E7C-46CC622F32D3}"/>
              </a:ext>
            </a:extLst>
          </p:cNvPr>
          <p:cNvSpPr txBox="1"/>
          <p:nvPr/>
        </p:nvSpPr>
        <p:spPr>
          <a:xfrm rot="3282469">
            <a:off x="9384923" y="4975995"/>
            <a:ext cx="1000723" cy="369332"/>
          </a:xfrm>
          <a:prstGeom prst="rect">
            <a:avLst/>
          </a:prstGeom>
          <a:noFill/>
        </p:spPr>
        <p:txBody>
          <a:bodyPr wrap="none" rtlCol="0">
            <a:spAutoFit/>
          </a:bodyPr>
          <a:lstStyle/>
          <a:p>
            <a:r>
              <a:rPr lang="en-US" dirty="0"/>
              <a:t>“sensor”</a:t>
            </a:r>
          </a:p>
        </p:txBody>
      </p:sp>
      <p:sp>
        <p:nvSpPr>
          <p:cNvPr id="7" name="TextBox 6">
            <a:extLst>
              <a:ext uri="{FF2B5EF4-FFF2-40B4-BE49-F238E27FC236}">
                <a16:creationId xmlns:a16="http://schemas.microsoft.com/office/drawing/2014/main" id="{2023595E-CDED-45A8-8EC2-30A45D47BBC4}"/>
              </a:ext>
            </a:extLst>
          </p:cNvPr>
          <p:cNvSpPr txBox="1"/>
          <p:nvPr/>
        </p:nvSpPr>
        <p:spPr>
          <a:xfrm>
            <a:off x="7417380" y="5396039"/>
            <a:ext cx="460382" cy="707886"/>
          </a:xfrm>
          <a:prstGeom prst="rect">
            <a:avLst/>
          </a:prstGeom>
          <a:noFill/>
        </p:spPr>
        <p:txBody>
          <a:bodyPr wrap="none" rtlCol="0">
            <a:spAutoFit/>
          </a:bodyPr>
          <a:lstStyle/>
          <a:p>
            <a:r>
              <a:rPr lang="en-US" sz="4000" b="1" dirty="0"/>
              <a:t>p</a:t>
            </a:r>
          </a:p>
        </p:txBody>
      </p:sp>
      <p:sp>
        <p:nvSpPr>
          <p:cNvPr id="8" name="TextBox 7">
            <a:extLst>
              <a:ext uri="{FF2B5EF4-FFF2-40B4-BE49-F238E27FC236}">
                <a16:creationId xmlns:a16="http://schemas.microsoft.com/office/drawing/2014/main" id="{2F9BD1CC-9D2E-4E20-B76D-2177CD64E6B7}"/>
              </a:ext>
            </a:extLst>
          </p:cNvPr>
          <p:cNvSpPr txBox="1"/>
          <p:nvPr/>
        </p:nvSpPr>
        <p:spPr>
          <a:xfrm>
            <a:off x="10721418" y="5542115"/>
            <a:ext cx="460382" cy="707886"/>
          </a:xfrm>
          <a:prstGeom prst="rect">
            <a:avLst/>
          </a:prstGeom>
          <a:noFill/>
        </p:spPr>
        <p:txBody>
          <a:bodyPr wrap="none" rtlCol="0">
            <a:spAutoFit/>
          </a:bodyPr>
          <a:lstStyle/>
          <a:p>
            <a:r>
              <a:rPr lang="en-US" sz="4000" b="1" dirty="0"/>
              <a:t>q</a:t>
            </a:r>
          </a:p>
        </p:txBody>
      </p:sp>
    </p:spTree>
    <p:extLst>
      <p:ext uri="{BB962C8B-B14F-4D97-AF65-F5344CB8AC3E}">
        <p14:creationId xmlns:p14="http://schemas.microsoft.com/office/powerpoint/2010/main" val="356752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the “sideways” distance, e.g. (</a:t>
            </a:r>
            <a:r>
              <a:rPr lang="pt-BR" b="1" dirty="0"/>
              <a:t>q</a:t>
            </a:r>
            <a:r>
              <a:rPr lang="pt-BR" dirty="0"/>
              <a:t> − </a:t>
            </a:r>
            <a:r>
              <a:rPr lang="pt-BR" b="1" dirty="0"/>
              <a:t>p</a:t>
            </a:r>
            <a:r>
              <a:rPr lang="pt-BR" dirty="0"/>
              <a:t>) × </a:t>
            </a:r>
            <a:r>
              <a:rPr lang="pt-BR" b="1" dirty="0"/>
              <a:t>r</a:t>
            </a:r>
            <a:r>
              <a:rPr lang="pt-BR" dirty="0"/>
              <a:t> = 0, then the lines are co-linear as well. </a:t>
            </a:r>
          </a:p>
          <a:p>
            <a:pPr marL="0" indent="0">
              <a:buNone/>
            </a:pPr>
            <a:r>
              <a:rPr lang="pt-BR" dirty="0"/>
              <a:t>In the collinear case,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204-04DA-408C-BABF-145DB8F3FCEC}"/>
              </a:ext>
            </a:extLst>
          </p:cNvPr>
          <p:cNvSpPr>
            <a:spLocks noGrp="1"/>
          </p:cNvSpPr>
          <p:nvPr>
            <p:ph type="title"/>
          </p:nvPr>
        </p:nvSpPr>
        <p:spPr/>
        <p:txBody>
          <a:bodyPr/>
          <a:lstStyle/>
          <a:p>
            <a:r>
              <a:rPr lang="en-US" dirty="0"/>
              <a:t>What are the “u” values for overlap?</a:t>
            </a:r>
          </a:p>
        </p:txBody>
      </p:sp>
      <p:sp>
        <p:nvSpPr>
          <p:cNvPr id="3" name="Content Placeholder 2">
            <a:extLst>
              <a:ext uri="{FF2B5EF4-FFF2-40B4-BE49-F238E27FC236}">
                <a16:creationId xmlns:a16="http://schemas.microsoft.com/office/drawing/2014/main" id="{8E46A9CC-2E19-4F4A-9BB6-5BB5A46D1909}"/>
              </a:ext>
            </a:extLst>
          </p:cNvPr>
          <p:cNvSpPr>
            <a:spLocks noGrp="1"/>
          </p:cNvSpPr>
          <p:nvPr>
            <p:ph idx="1"/>
          </p:nvPr>
        </p:nvSpPr>
        <p:spPr/>
        <p:txBody>
          <a:bodyPr/>
          <a:lstStyle/>
          <a:p>
            <a:pPr marL="0" indent="0">
              <a:buNone/>
            </a:pPr>
            <a:r>
              <a:rPr lang="en-US" dirty="0"/>
              <a:t>These u-values represent where the “wall” is, relative to the sensor:</a:t>
            </a:r>
          </a:p>
          <a:p>
            <a:pPr marL="0" indent="0" fontAlgn="base">
              <a:buNone/>
            </a:pPr>
            <a:r>
              <a:rPr lang="pt-BR" i="1" dirty="0"/>
              <a:t>u</a:t>
            </a:r>
            <a:r>
              <a:rPr lang="pt-BR" baseline="-25000" dirty="0"/>
              <a:t>0</a:t>
            </a:r>
            <a:r>
              <a:rPr lang="pt-BR" dirty="0"/>
              <a:t> = (</a:t>
            </a:r>
            <a:r>
              <a:rPr lang="pt-BR" b="1" dirty="0"/>
              <a:t>p</a:t>
            </a:r>
            <a:r>
              <a:rPr lang="pt-BR" dirty="0"/>
              <a:t> − </a:t>
            </a:r>
            <a:r>
              <a:rPr lang="pt-BR" b="1" dirty="0"/>
              <a:t>q</a:t>
            </a:r>
            <a:r>
              <a:rPr lang="pt-BR" dirty="0"/>
              <a:t>) · </a:t>
            </a:r>
            <a:r>
              <a:rPr lang="pt-BR" b="1" dirty="0"/>
              <a:t>s</a:t>
            </a:r>
            <a:r>
              <a:rPr lang="pt-BR" dirty="0"/>
              <a:t> / (</a:t>
            </a:r>
            <a:r>
              <a:rPr lang="pt-BR" b="1" dirty="0"/>
              <a:t>s</a:t>
            </a:r>
            <a:r>
              <a:rPr lang="pt-BR" dirty="0"/>
              <a:t> · </a:t>
            </a:r>
            <a:r>
              <a:rPr lang="pt-BR" b="1" dirty="0"/>
              <a:t>s</a:t>
            </a:r>
            <a:r>
              <a:rPr lang="pt-BR" dirty="0"/>
              <a:t>)</a:t>
            </a:r>
          </a:p>
          <a:p>
            <a:pPr marL="0" indent="0" fontAlgn="base">
              <a:buNone/>
            </a:pPr>
            <a:r>
              <a:rPr lang="pt-BR" i="1" dirty="0"/>
              <a:t>u</a:t>
            </a:r>
            <a:r>
              <a:rPr lang="pt-BR" baseline="-25000" dirty="0"/>
              <a:t>1</a:t>
            </a:r>
            <a:r>
              <a:rPr lang="pt-BR" dirty="0"/>
              <a:t> = (</a:t>
            </a:r>
            <a:r>
              <a:rPr lang="pt-BR" b="1" dirty="0"/>
              <a:t>p</a:t>
            </a:r>
            <a:r>
              <a:rPr lang="pt-BR" dirty="0"/>
              <a:t> + </a:t>
            </a:r>
            <a:r>
              <a:rPr lang="pt-BR" b="1" dirty="0"/>
              <a:t>r</a:t>
            </a:r>
            <a:r>
              <a:rPr lang="pt-BR" dirty="0"/>
              <a:t> − </a:t>
            </a:r>
            <a:r>
              <a:rPr lang="pt-BR" b="1" dirty="0"/>
              <a:t>q</a:t>
            </a:r>
            <a:r>
              <a:rPr lang="pt-BR" dirty="0"/>
              <a:t>) · </a:t>
            </a:r>
            <a:r>
              <a:rPr lang="pt-BR" b="1" dirty="0"/>
              <a:t>s </a:t>
            </a:r>
            <a:r>
              <a:rPr lang="pt-BR" dirty="0"/>
              <a:t>/ (</a:t>
            </a:r>
            <a:r>
              <a:rPr lang="pt-BR" b="1" dirty="0"/>
              <a:t>s</a:t>
            </a:r>
            <a:r>
              <a:rPr lang="pt-BR" dirty="0"/>
              <a:t> · </a:t>
            </a:r>
            <a:r>
              <a:rPr lang="pt-BR" b="1" dirty="0"/>
              <a:t>s</a:t>
            </a:r>
            <a:r>
              <a:rPr lang="pt-BR" dirty="0"/>
              <a:t>) = </a:t>
            </a:r>
            <a:r>
              <a:rPr lang="pt-BR" i="1" dirty="0"/>
              <a:t>u</a:t>
            </a:r>
            <a:r>
              <a:rPr lang="pt-BR" baseline="-25000" dirty="0"/>
              <a:t>0</a:t>
            </a:r>
            <a:r>
              <a:rPr lang="pt-BR" dirty="0"/>
              <a:t> + </a:t>
            </a:r>
            <a:r>
              <a:rPr lang="pt-BR" b="1" dirty="0"/>
              <a:t>s</a:t>
            </a:r>
            <a:r>
              <a:rPr lang="pt-BR" dirty="0"/>
              <a:t> · </a:t>
            </a:r>
            <a:r>
              <a:rPr lang="pt-BR" b="1" dirty="0"/>
              <a:t>r</a:t>
            </a:r>
            <a:r>
              <a:rPr lang="pt-BR" dirty="0"/>
              <a:t> / (</a:t>
            </a:r>
            <a:r>
              <a:rPr lang="pt-BR" b="1" dirty="0"/>
              <a:t>s</a:t>
            </a:r>
            <a:r>
              <a:rPr lang="pt-BR" dirty="0"/>
              <a:t> · </a:t>
            </a:r>
            <a:r>
              <a:rPr lang="pt-BR" b="1" dirty="0"/>
              <a:t>s</a:t>
            </a:r>
            <a:r>
              <a:rPr lang="pt-BR" dirty="0"/>
              <a:t>)</a:t>
            </a:r>
          </a:p>
          <a:p>
            <a:pPr marL="0" indent="0" fontAlgn="base">
              <a:buNone/>
            </a:pPr>
            <a:endParaRPr lang="pt-BR" dirty="0"/>
          </a:p>
          <a:p>
            <a:pPr marL="0" indent="0" fontAlgn="base">
              <a:buNone/>
            </a:pPr>
            <a:r>
              <a:rPr lang="pt-BR"/>
              <a:t>How can we find u from t?</a:t>
            </a:r>
            <a:endParaRPr lang="pt-BR" dirty="0"/>
          </a:p>
          <a:p>
            <a:pPr marL="0" indent="0">
              <a:buNone/>
            </a:pPr>
            <a:endParaRPr lang="en-US" dirty="0"/>
          </a:p>
        </p:txBody>
      </p:sp>
    </p:spTree>
    <p:extLst>
      <p:ext uri="{BB962C8B-B14F-4D97-AF65-F5344CB8AC3E}">
        <p14:creationId xmlns:p14="http://schemas.microsoft.com/office/powerpoint/2010/main" val="1979225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grpSp>
        <p:nvGrpSpPr>
          <p:cNvPr id="3" name="Group 2">
            <a:extLst>
              <a:ext uri="{FF2B5EF4-FFF2-40B4-BE49-F238E27FC236}">
                <a16:creationId xmlns:a16="http://schemas.microsoft.com/office/drawing/2014/main" id="{53D9111B-35AF-116F-877E-4F76F7A5516C}"/>
              </a:ext>
            </a:extLst>
          </p:cNvPr>
          <p:cNvGrpSpPr/>
          <p:nvPr/>
        </p:nvGrpSpPr>
        <p:grpSpPr>
          <a:xfrm>
            <a:off x="0" y="4181480"/>
            <a:ext cx="12098706" cy="2468880"/>
            <a:chOff x="0" y="4181480"/>
            <a:chExt cx="12098706" cy="246888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grpSp>
    </p:spTree>
    <p:extLst>
      <p:ext uri="{BB962C8B-B14F-4D97-AF65-F5344CB8AC3E}">
        <p14:creationId xmlns:p14="http://schemas.microsoft.com/office/powerpoint/2010/main" val="2894440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25835</TotalTime>
  <Words>13601</Words>
  <Application>Microsoft Office PowerPoint</Application>
  <PresentationFormat>Widescreen</PresentationFormat>
  <Paragraphs>1128</Paragraphs>
  <Slides>182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Calibri Light</vt:lpstr>
      <vt:lpstr>Cambria Math</vt:lpstr>
      <vt:lpstr>Consolas</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percentage length of a vector given percentage length along another vector</vt:lpstr>
      <vt:lpstr>Given two vectors, A, B, we often need to find the percentage length of B given percentage length of A</vt:lpstr>
      <vt:lpstr>This operation is done in: </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 </vt:lpstr>
      <vt:lpstr>What are the “u” values for overlap?</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Making sure paths are same lengths before averaging</vt:lpstr>
      <vt:lpstr>PowerPoint Presentation</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93</cp:revision>
  <dcterms:created xsi:type="dcterms:W3CDTF">2021-03-21T21:01:18Z</dcterms:created>
  <dcterms:modified xsi:type="dcterms:W3CDTF">2025-06-26T22:07:51Z</dcterms:modified>
</cp:coreProperties>
</file>